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82" r:id="rId4"/>
    <p:sldId id="288" r:id="rId6"/>
    <p:sldId id="272" r:id="rId7"/>
    <p:sldId id="276" r:id="rId8"/>
    <p:sldId id="289" r:id="rId9"/>
    <p:sldId id="290" r:id="rId10"/>
    <p:sldId id="291" r:id="rId11"/>
    <p:sldId id="292" r:id="rId12"/>
    <p:sldId id="293" r:id="rId13"/>
    <p:sldId id="278" r:id="rId14"/>
    <p:sldId id="294" r:id="rId15"/>
    <p:sldId id="295" r:id="rId16"/>
    <p:sldId id="297" r:id="rId17"/>
    <p:sldId id="271" r:id="rId18"/>
  </p:sldIdLst>
  <p:sldSz cx="12192000" cy="6858000"/>
  <p:notesSz cx="12192000" cy="6858000"/>
  <p:custDataLst>
    <p:tags r:id="rId22"/>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2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3024"/>
        <p:guide pos="22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9.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这篇论文的动机主要集中在提出一项新的任务——实时情感预识别（MREPC），并试图通过对比多模态对话预训练方法解决这一任务。</a:t>
            </a:r>
            <a:endParaRPr lang="zh-CN" altLang="en-US"/>
          </a:p>
          <a:p>
            <a:endParaRPr lang="zh-CN" altLang="en-US"/>
          </a:p>
          <a:p>
            <a:r>
              <a:rPr lang="zh-CN" altLang="en-US"/>
              <a:t>静态情感识别（SER）： 之前的研究主要关注静态情感识别，即对已有目标言论的情感进行识别。这种方法通常利用过去和未来的上下文来推测目标言论的情感。</a:t>
            </a:r>
            <a:endParaRPr lang="zh-CN" altLang="en-US"/>
          </a:p>
          <a:p>
            <a:endParaRPr lang="zh-CN" altLang="en-US"/>
          </a:p>
          <a:p>
            <a:r>
              <a:rPr lang="zh-CN" altLang="en-US"/>
              <a:t>对话中的实时情感识别（RERC）： 针对实时对话中的情感识别，一些研究强调了在对话过程中的实时性。然而，这些方法仍然依赖于过去的上下文来检测目标言论的情感。</a:t>
            </a:r>
            <a:endParaRPr lang="zh-CN" altLang="en-US"/>
          </a:p>
          <a:p>
            <a:endParaRPr lang="zh-CN" altLang="en-US"/>
          </a:p>
          <a:p>
            <a:r>
              <a:rPr lang="zh-CN" altLang="en-US"/>
              <a:t>实时情感预识别（MREPC）： 与前两者不同，MREPC任务关注的是在目标言论尚不存在的情况下，通过历史对话上下文仅依赖于历史信息来预测可能出现的言论的情感状态。这是一项更具挑战性的任务，因为目标言论尚不存在，只能依赖于历史对话信息。</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近距离上下文可以动态地关注历史对话中的重要信息（使得近距离上下文能够关注远距离上下文中与情感表达相关的信息）</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P</a:t>
            </a:r>
            <a:r>
              <a:rPr lang="zh-CN" altLang="en-US"/>
              <a:t>是用于预先识别即将到来的情感的最终表示</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由于文本和音频表现出不一致的语义空间，我们试图减轻它们之间的差距。受CLIP的启发，进一步定义了对比损失，以弥合文本和音频之间的一致性。</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softmax Tahn</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slideLayout" Target="../slideLayouts/slideLayout5.xml"/><Relationship Id="rId16" Type="http://schemas.openxmlformats.org/officeDocument/2006/relationships/image" Target="../media/image15.png"/><Relationship Id="rId15" Type="http://schemas.openxmlformats.org/officeDocument/2006/relationships/tags" Target="../tags/tag1.xml"/><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6.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2.jpe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xml"/><Relationship Id="rId7" Type="http://schemas.openxmlformats.org/officeDocument/2006/relationships/image" Target="../media/image43.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4.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5.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2.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xml"/><Relationship Id="rId11" Type="http://schemas.openxmlformats.org/officeDocument/2006/relationships/slideLayout" Target="../slideLayouts/slideLayout5.xml"/><Relationship Id="rId10" Type="http://schemas.openxmlformats.org/officeDocument/2006/relationships/tags" Target="../tags/tag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4.xml"/><Relationship Id="rId7" Type="http://schemas.openxmlformats.org/officeDocument/2006/relationships/image" Target="../media/image21.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7.png"/><Relationship Id="rId7"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4.xml"/><Relationship Id="rId12" Type="http://schemas.openxmlformats.org/officeDocument/2006/relationships/slideLayout" Target="../slideLayouts/slideLayout1.xml"/><Relationship Id="rId11" Type="http://schemas.openxmlformats.org/officeDocument/2006/relationships/tags" Target="../tags/tag6.xml"/><Relationship Id="rId10" Type="http://schemas.openxmlformats.org/officeDocument/2006/relationships/image" Target="../media/image30.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3.jpe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4.png"/><Relationship Id="rId7"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pc="-215" dirty="0">
                <a:solidFill>
                  <a:srgbClr val="D9D9D9"/>
                </a:solidFill>
                <a:latin typeface="Trebuchet MS" panose="020B0603020202020204"/>
                <a:cs typeface="Trebuchet MS" panose="020B0603020202020204"/>
              </a:rPr>
              <a:t>Advanced</a:t>
            </a:r>
            <a:r>
              <a:rPr spc="-49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a:t>
            </a:r>
            <a:endParaRPr>
              <a:latin typeface="Trebuchet MS" panose="020B0603020202020204"/>
              <a:cs typeface="Trebuchet MS" panose="020B0603020202020204"/>
            </a:endParaRPr>
          </a:p>
          <a:p>
            <a:pPr marR="63500" algn="r">
              <a:lnSpc>
                <a:spcPts val="2120"/>
              </a:lnSpc>
            </a:pPr>
            <a:r>
              <a:rPr spc="-180" dirty="0">
                <a:solidFill>
                  <a:srgbClr val="D9D9D9"/>
                </a:solidFill>
                <a:latin typeface="Trebuchet MS" panose="020B0603020202020204"/>
                <a:cs typeface="Trebuchet MS" panose="020B0603020202020204"/>
              </a:rPr>
              <a:t>Artificial</a:t>
            </a:r>
            <a:r>
              <a:rPr spc="70"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20"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21"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pc="-215" dirty="0">
                <a:solidFill>
                  <a:srgbClr val="D9D9D9"/>
                </a:solidFill>
                <a:latin typeface="Trebuchet MS" panose="020B0603020202020204"/>
                <a:cs typeface="Trebuchet MS" panose="020B0603020202020204"/>
              </a:rPr>
              <a:t>Advanced</a:t>
            </a:r>
            <a:r>
              <a:rPr spc="-500" dirty="0">
                <a:solidFill>
                  <a:srgbClr val="D9D9D9"/>
                </a:solidFill>
                <a:latin typeface="Trebuchet MS" panose="020B0603020202020204"/>
                <a:cs typeface="Trebuchet MS" panose="020B0603020202020204"/>
              </a:rPr>
              <a:t> </a:t>
            </a:r>
            <a:r>
              <a:rPr spc="-220" dirty="0">
                <a:solidFill>
                  <a:srgbClr val="D9D9D9"/>
                </a:solidFill>
                <a:latin typeface="Trebuchet MS" panose="020B0603020202020204"/>
                <a:cs typeface="Trebuchet MS" panose="020B0603020202020204"/>
              </a:rPr>
              <a:t>Techniqueof </a:t>
            </a:r>
            <a:r>
              <a:rPr spc="-80" dirty="0">
                <a:solidFill>
                  <a:srgbClr val="D9D9D9"/>
                </a:solidFill>
                <a:latin typeface="Trebuchet MS" panose="020B0603020202020204"/>
                <a:cs typeface="Trebuchet MS" panose="020B0603020202020204"/>
              </a:rPr>
              <a:t> </a:t>
            </a:r>
            <a:r>
              <a:rPr spc="-180" dirty="0">
                <a:solidFill>
                  <a:srgbClr val="D9D9D9"/>
                </a:solidFill>
                <a:latin typeface="Trebuchet MS" panose="020B0603020202020204"/>
                <a:cs typeface="Trebuchet MS" panose="020B0603020202020204"/>
              </a:rPr>
              <a:t>Artificial</a:t>
            </a:r>
            <a:r>
              <a:rPr spc="75" dirty="0">
                <a:solidFill>
                  <a:srgbClr val="D9D9D9"/>
                </a:solidFill>
                <a:latin typeface="Trebuchet MS" panose="020B0603020202020204"/>
                <a:cs typeface="Trebuchet MS" panose="020B0603020202020204"/>
              </a:rPr>
              <a:t> </a:t>
            </a:r>
            <a:r>
              <a:rPr spc="-190" dirty="0">
                <a:solidFill>
                  <a:srgbClr val="D9D9D9"/>
                </a:solidFill>
                <a:latin typeface="Trebuchet MS" panose="020B0603020202020204"/>
                <a:cs typeface="Trebuchet MS" panose="020B0603020202020204"/>
              </a:rPr>
              <a:t>Intelligence</a:t>
            </a:r>
            <a:endParaRPr>
              <a:latin typeface="Trebuchet MS" panose="020B0603020202020204"/>
              <a:cs typeface="Trebuchet MS" panose="020B0603020202020204"/>
            </a:endParaRPr>
          </a:p>
        </p:txBody>
      </p:sp>
      <p:grpSp>
        <p:nvGrpSpPr>
          <p:cNvPr id="22" name="object 22"/>
          <p:cNvGrpSpPr/>
          <p:nvPr/>
        </p:nvGrpSpPr>
        <p:grpSpPr>
          <a:xfrm>
            <a:off x="-89" y="965707"/>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69480" y="5918200"/>
            <a:ext cx="400621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Tingting Zhang</a:t>
            </a:r>
            <a:endParaRPr lang="en-US" sz="2400">
              <a:latin typeface="Times New Roman" panose="02020603050405020304"/>
              <a:cs typeface="Times New Roman" panose="02020603050405020304"/>
            </a:endParaRPr>
          </a:p>
        </p:txBody>
      </p:sp>
      <p:sp>
        <p:nvSpPr>
          <p:cNvPr id="42" name="object 38"/>
          <p:cNvSpPr txBox="1"/>
          <p:nvPr>
            <p:custDataLst>
              <p:tags r:id="rId15"/>
            </p:custDataLst>
          </p:nvPr>
        </p:nvSpPr>
        <p:spPr>
          <a:xfrm>
            <a:off x="733171" y="1431493"/>
            <a:ext cx="10863580" cy="885825"/>
          </a:xfrm>
          <a:prstGeom prst="rect">
            <a:avLst/>
          </a:prstGeom>
        </p:spPr>
        <p:txBody>
          <a:bodyPr vert="horz" wrap="square" lIns="0" tIns="12065" rIns="0" bIns="0" rtlCol="0">
            <a:spAutoFit/>
          </a:bodyPr>
          <a:p>
            <a:pPr marL="1289685" marR="5080" indent="-1277620" algn="ctr">
              <a:lnSpc>
                <a:spcPct val="100000"/>
              </a:lnSpc>
              <a:spcBef>
                <a:spcPts val="95"/>
              </a:spcBef>
            </a:pPr>
            <a:r>
              <a:rPr sz="2800" b="1" dirty="0">
                <a:solidFill>
                  <a:schemeClr val="bg1">
                    <a:lumMod val="85000"/>
                  </a:schemeClr>
                </a:solidFill>
                <a:latin typeface="Times New Roman" panose="02020603050405020304"/>
                <a:cs typeface="Times New Roman" panose="02020603050405020304"/>
              </a:rPr>
              <a:t>Real-time Emotion Pre-Recognition in Conversations with</a:t>
            </a:r>
            <a:endParaRPr sz="2800" b="1" dirty="0">
              <a:solidFill>
                <a:schemeClr val="bg1">
                  <a:lumMod val="85000"/>
                </a:schemeClr>
              </a:solidFill>
              <a:latin typeface="Times New Roman" panose="02020603050405020304"/>
              <a:cs typeface="Times New Roman" panose="02020603050405020304"/>
            </a:endParaRPr>
          </a:p>
          <a:p>
            <a:pPr marL="1289685" marR="5080" indent="-1277620" algn="ctr">
              <a:lnSpc>
                <a:spcPct val="100000"/>
              </a:lnSpc>
              <a:spcBef>
                <a:spcPts val="95"/>
              </a:spcBef>
            </a:pPr>
            <a:r>
              <a:rPr sz="2800" b="1" dirty="0">
                <a:solidFill>
                  <a:schemeClr val="bg1">
                    <a:lumMod val="85000"/>
                  </a:schemeClr>
                </a:solidFill>
                <a:latin typeface="Times New Roman" panose="02020603050405020304"/>
                <a:cs typeface="Times New Roman" panose="02020603050405020304"/>
              </a:rPr>
              <a:t>Contrastive Multi-modal Dialogue Pre-training</a:t>
            </a:r>
            <a:endParaRPr sz="2800" b="1" dirty="0">
              <a:solidFill>
                <a:schemeClr val="bg1">
                  <a:lumMod val="85000"/>
                </a:schemeClr>
              </a:solidFill>
              <a:latin typeface="Times New Roman" panose="02020603050405020304"/>
              <a:cs typeface="Times New Roman" panose="02020603050405020304"/>
            </a:endParaRPr>
          </a:p>
        </p:txBody>
      </p:sp>
      <p:sp>
        <p:nvSpPr>
          <p:cNvPr id="38" name="object 38"/>
          <p:cNvSpPr txBox="1"/>
          <p:nvPr/>
        </p:nvSpPr>
        <p:spPr>
          <a:xfrm>
            <a:off x="685546" y="1448003"/>
            <a:ext cx="10863580"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sz="2800" b="1" dirty="0">
                <a:solidFill>
                  <a:srgbClr val="1F4E79"/>
                </a:solidFill>
                <a:latin typeface="Times New Roman" panose="02020603050405020304"/>
                <a:cs typeface="Times New Roman" panose="02020603050405020304"/>
              </a:rPr>
              <a:t>Real-time Emotion Pre-Recognition in Conversations with</a:t>
            </a:r>
            <a:endParaRPr sz="2800" b="1"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sz="2800" b="1" dirty="0">
                <a:solidFill>
                  <a:srgbClr val="1F4E79"/>
                </a:solidFill>
                <a:latin typeface="Times New Roman" panose="02020603050405020304"/>
                <a:cs typeface="Times New Roman" panose="02020603050405020304"/>
              </a:rPr>
              <a:t>Contrastive Multi-modal Dialogue Pre-training</a:t>
            </a:r>
            <a:endParaRPr sz="2800" b="1" dirty="0">
              <a:solidFill>
                <a:srgbClr val="1F4E79"/>
              </a:solidFill>
              <a:latin typeface="Times New Roman" panose="02020603050405020304"/>
              <a:cs typeface="Times New Roman" panose="02020603050405020304"/>
            </a:endParaRPr>
          </a:p>
        </p:txBody>
      </p:sp>
      <p:sp>
        <p:nvSpPr>
          <p:cNvPr id="39" name="object 39"/>
          <p:cNvSpPr txBox="1"/>
          <p:nvPr/>
        </p:nvSpPr>
        <p:spPr>
          <a:xfrm>
            <a:off x="9720580" y="5270500"/>
            <a:ext cx="205867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5" dirty="0">
                <a:solidFill>
                  <a:srgbClr val="1F4E79"/>
                </a:solidFill>
                <a:latin typeface="Noto Sans Mono CJK HK"/>
                <a:cs typeface="Noto Sans Mono CJK HK"/>
              </a:rPr>
              <a:t>CIKM</a:t>
            </a:r>
            <a:r>
              <a:rPr sz="1600" b="1" spc="-190" dirty="0">
                <a:solidFill>
                  <a:srgbClr val="1F4E79"/>
                </a:solidFill>
                <a:latin typeface="Noto Sans Mono CJK HK"/>
                <a:cs typeface="Noto Sans Mono CJK HK"/>
              </a:rPr>
              <a:t> </a:t>
            </a:r>
            <a:r>
              <a:rPr sz="1600" b="1" spc="5" dirty="0">
                <a:solidFill>
                  <a:srgbClr val="1F4E79"/>
                </a:solidFill>
                <a:latin typeface="Noto Sans Mono CJK HK"/>
                <a:cs typeface="Noto Sans Mono CJK HK"/>
              </a:rPr>
              <a:t>2023</a:t>
            </a:r>
            <a:endParaRPr sz="1600">
              <a:latin typeface="Noto Sans Mono CJK HK"/>
              <a:cs typeface="Noto Sans Mono CJK HK"/>
            </a:endParaRPr>
          </a:p>
        </p:txBody>
      </p:sp>
      <p:sp>
        <p:nvSpPr>
          <p:cNvPr id="40" name="object 40"/>
          <p:cNvSpPr txBox="1"/>
          <p:nvPr/>
        </p:nvSpPr>
        <p:spPr>
          <a:xfrm>
            <a:off x="3779520" y="5181600"/>
            <a:ext cx="4523105" cy="832485"/>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None</a:t>
            </a:r>
            <a:r>
              <a:rPr sz="1600" spc="-40" dirty="0">
                <a:latin typeface="Arial" panose="020B0604020202020204"/>
                <a:cs typeface="Arial" panose="020B0604020202020204"/>
              </a:rPr>
              <a:t>.</a:t>
            </a:r>
            <a:endParaRPr sz="1600" spc="-40" dirty="0">
              <a:latin typeface="Arial" panose="020B0604020202020204"/>
              <a:cs typeface="Arial" panose="020B0604020202020204"/>
            </a:endParaRPr>
          </a:p>
          <a:p>
            <a:pPr>
              <a:lnSpc>
                <a:spcPct val="100000"/>
              </a:lnSpc>
              <a:spcBef>
                <a:spcPts val="40"/>
              </a:spcBef>
            </a:pPr>
            <a:endParaRPr sz="2100">
              <a:latin typeface="Arial" panose="020B0604020202020204"/>
              <a:cs typeface="Arial" panose="020B0604020202020204"/>
            </a:endParaRPr>
          </a:p>
          <a:p>
            <a:pPr algn="ctr">
              <a:lnSpc>
                <a:spcPct val="100000"/>
              </a:lnSpc>
              <a:tabLst>
                <a:tab pos="1327150" algn="l"/>
              </a:tabLst>
            </a:pPr>
            <a:r>
              <a:rPr sz="1600" b="1" spc="10" dirty="0">
                <a:solidFill>
                  <a:srgbClr val="A6A6A6"/>
                </a:solidFill>
                <a:latin typeface="Noto Sans Mono CJK HK"/>
                <a:cs typeface="Noto Sans Mono CJK HK"/>
              </a:rPr>
              <a:t>2023.</a:t>
            </a:r>
            <a:r>
              <a:rPr lang="en-US" sz="1600" b="1" spc="10" dirty="0">
                <a:solidFill>
                  <a:srgbClr val="A6A6A6"/>
                </a:solidFill>
                <a:latin typeface="Noto Sans Mono CJK HK"/>
                <a:cs typeface="Noto Sans Mono CJK HK"/>
              </a:rPr>
              <a:t>12</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6</a:t>
            </a:r>
            <a:r>
              <a:rPr sz="1600" b="1" spc="-5" dirty="0">
                <a:solidFill>
                  <a:srgbClr val="A6A6A6"/>
                </a:solidFill>
                <a:latin typeface="Noto Sans Mono CJK HK"/>
                <a:cs typeface="Noto Sans Mono CJK HK"/>
              </a:rPr>
              <a:t> </a:t>
            </a:r>
            <a:endParaRPr sz="1600">
              <a:latin typeface="Noto Sans Mono CJK HK"/>
              <a:cs typeface="Noto Sans Mono CJK HK"/>
            </a:endParaRPr>
          </a:p>
        </p:txBody>
      </p:sp>
      <p:pic>
        <p:nvPicPr>
          <p:cNvPr id="25" name="图片 24"/>
          <p:cNvPicPr/>
          <p:nvPr/>
        </p:nvPicPr>
        <p:blipFill>
          <a:blip r:embed="rId16"/>
          <a:stretch>
            <a:fillRect/>
          </a:stretch>
        </p:blipFill>
        <p:spPr>
          <a:xfrm>
            <a:off x="1676400" y="2445385"/>
            <a:ext cx="9399905" cy="260794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32" name="图片 131"/>
          <p:cNvPicPr/>
          <p:nvPr/>
        </p:nvPicPr>
        <p:blipFill>
          <a:blip r:embed="rId7"/>
          <a:stretch>
            <a:fillRect/>
          </a:stretch>
        </p:blipFill>
        <p:spPr>
          <a:xfrm>
            <a:off x="6553200" y="3810000"/>
            <a:ext cx="5460365" cy="2861310"/>
          </a:xfrm>
          <a:prstGeom prst="rect">
            <a:avLst/>
          </a:prstGeom>
          <a:noFill/>
          <a:ln w="9525">
            <a:noFill/>
          </a:ln>
        </p:spPr>
      </p:pic>
      <p:pic>
        <p:nvPicPr>
          <p:cNvPr id="111" name="图片 110"/>
          <p:cNvPicPr/>
          <p:nvPr/>
        </p:nvPicPr>
        <p:blipFill>
          <a:blip r:embed="rId8"/>
          <a:stretch>
            <a:fillRect/>
          </a:stretch>
        </p:blipFill>
        <p:spPr>
          <a:xfrm>
            <a:off x="1295400" y="1572260"/>
            <a:ext cx="9045575" cy="208724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descr="`BQP3Y2LGZ]SMKD9OE%99QT"/>
          <p:cNvPicPr>
            <a:picLocks noChangeAspect="1"/>
          </p:cNvPicPr>
          <p:nvPr/>
        </p:nvPicPr>
        <p:blipFill>
          <a:blip r:embed="rId7"/>
          <a:stretch>
            <a:fillRect/>
          </a:stretch>
        </p:blipFill>
        <p:spPr>
          <a:xfrm>
            <a:off x="2895600" y="2895600"/>
            <a:ext cx="6638925" cy="2790825"/>
          </a:xfrm>
          <a:prstGeom prst="rect">
            <a:avLst/>
          </a:prstGeom>
        </p:spPr>
      </p:pic>
      <p:sp>
        <p:nvSpPr>
          <p:cNvPr id="19" name="文本框 18"/>
          <p:cNvSpPr txBox="1"/>
          <p:nvPr/>
        </p:nvSpPr>
        <p:spPr>
          <a:xfrm>
            <a:off x="503555" y="5638800"/>
            <a:ext cx="11442700" cy="1198880"/>
          </a:xfrm>
          <a:prstGeom prst="rect">
            <a:avLst/>
          </a:prstGeom>
          <a:noFill/>
        </p:spPr>
        <p:txBody>
          <a:bodyPr wrap="square" rtlCol="0" anchor="t">
            <a:spAutoFit/>
          </a:bodyPr>
          <a:p>
            <a:r>
              <a:rPr lang="zh-CN" altLang="en-US"/>
              <a:t>Table 3: The performance of target utterance searching (TUS)</a:t>
            </a:r>
            <a:r>
              <a:rPr lang="en-US" altLang="zh-CN"/>
              <a:t> </a:t>
            </a:r>
            <a:r>
              <a:rPr lang="zh-CN" altLang="en-US"/>
              <a:t>in pre-training with different perspectives. The intra-modal</a:t>
            </a:r>
            <a:r>
              <a:rPr lang="en-US" altLang="zh-CN"/>
              <a:t> </a:t>
            </a:r>
            <a:r>
              <a:rPr lang="zh-CN" altLang="en-US"/>
              <a:t>part comes from our model which only calculates the intra-modal TUS loss (Eq. 14), while the inter-modal part only calculates the inter-modal TUS loss (Eq. 15). Multi-modal part</a:t>
            </a:r>
            <a:r>
              <a:rPr lang="en-US" altLang="zh-CN"/>
              <a:t> </a:t>
            </a:r>
            <a:r>
              <a:rPr lang="zh-CN" altLang="en-US"/>
              <a:t>denotes that both the intra- and inter-modal TUS loss are</a:t>
            </a:r>
            <a:r>
              <a:rPr lang="en-US" altLang="zh-CN"/>
              <a:t> </a:t>
            </a:r>
            <a:r>
              <a:rPr lang="zh-CN" altLang="en-US"/>
              <a:t>calculated simultaneously (Eq. 16). Note that higher scores</a:t>
            </a:r>
            <a:r>
              <a:rPr lang="en-US" altLang="zh-CN"/>
              <a:t> </a:t>
            </a:r>
            <a:r>
              <a:rPr lang="zh-CN" altLang="en-US"/>
              <a:t>mean better experimental results. </a:t>
            </a:r>
            <a:endParaRPr lang="zh-CN" altLang="en-US"/>
          </a:p>
        </p:txBody>
      </p:sp>
      <p:pic>
        <p:nvPicPr>
          <p:cNvPr id="100" name="图片 99"/>
          <p:cNvPicPr/>
          <p:nvPr/>
        </p:nvPicPr>
        <p:blipFill>
          <a:blip r:embed="rId8"/>
          <a:stretch>
            <a:fillRect/>
          </a:stretch>
        </p:blipFill>
        <p:spPr>
          <a:xfrm>
            <a:off x="3276600" y="1447800"/>
            <a:ext cx="5844540" cy="141732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descr="8ILR6(%B3N]8H161HZ`E({N"/>
          <p:cNvPicPr>
            <a:picLocks noChangeAspect="1"/>
          </p:cNvPicPr>
          <p:nvPr/>
        </p:nvPicPr>
        <p:blipFill>
          <a:blip r:embed="rId7"/>
          <a:stretch>
            <a:fillRect/>
          </a:stretch>
        </p:blipFill>
        <p:spPr>
          <a:xfrm>
            <a:off x="1212850" y="1600200"/>
            <a:ext cx="10239375" cy="3763645"/>
          </a:xfrm>
          <a:prstGeom prst="rect">
            <a:avLst/>
          </a:prstGeom>
        </p:spPr>
      </p:pic>
      <p:sp>
        <p:nvSpPr>
          <p:cNvPr id="19" name="文本框 18"/>
          <p:cNvSpPr txBox="1"/>
          <p:nvPr>
            <p:custDataLst>
              <p:tags r:id="rId8"/>
            </p:custDataLst>
          </p:nvPr>
        </p:nvSpPr>
        <p:spPr>
          <a:xfrm>
            <a:off x="1292225" y="5335905"/>
            <a:ext cx="10862945" cy="706755"/>
          </a:xfrm>
          <a:prstGeom prst="rect">
            <a:avLst/>
          </a:prstGeom>
          <a:noFill/>
        </p:spPr>
        <p:txBody>
          <a:bodyPr wrap="square" rtlCol="0" anchor="t">
            <a:spAutoFit/>
          </a:bodyPr>
          <a:p>
            <a:r>
              <a:rPr sz="2000"/>
              <a:t>Table 4: The performance of different approaches for MREPC task. Text: only utilize textual modality. </a:t>
            </a:r>
            <a:endParaRPr sz="2000"/>
          </a:p>
          <a:p>
            <a:r>
              <a:rPr sz="2000"/>
              <a:t>our impl.: implementing</a:t>
            </a:r>
            <a:r>
              <a:rPr lang="en-US" sz="2000"/>
              <a:t> </a:t>
            </a:r>
            <a:r>
              <a:rPr sz="2000"/>
              <a:t>our modified setting for the corresponding approach.</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36" name="图片 135"/>
          <p:cNvPicPr/>
          <p:nvPr/>
        </p:nvPicPr>
        <p:blipFill>
          <a:blip r:embed="rId7"/>
          <a:stretch>
            <a:fillRect/>
          </a:stretch>
        </p:blipFill>
        <p:spPr>
          <a:xfrm>
            <a:off x="2667000" y="1571943"/>
            <a:ext cx="7239000" cy="3019425"/>
          </a:xfrm>
          <a:prstGeom prst="rect">
            <a:avLst/>
          </a:prstGeom>
          <a:noFill/>
          <a:ln w="9525">
            <a:noFill/>
          </a:ln>
        </p:spPr>
      </p:pic>
      <p:sp>
        <p:nvSpPr>
          <p:cNvPr id="18" name="文本框 17"/>
          <p:cNvSpPr txBox="1"/>
          <p:nvPr/>
        </p:nvSpPr>
        <p:spPr>
          <a:xfrm>
            <a:off x="2362200" y="4800600"/>
            <a:ext cx="7365365" cy="1322070"/>
          </a:xfrm>
          <a:prstGeom prst="rect">
            <a:avLst/>
          </a:prstGeom>
          <a:noFill/>
        </p:spPr>
        <p:txBody>
          <a:bodyPr wrap="square" rtlCol="0" anchor="t">
            <a:spAutoFit/>
          </a:bodyPr>
          <a:p>
            <a:r>
              <a:rPr sz="2000"/>
              <a:t>Table 5: The performance of single-modal and multi-modal</a:t>
            </a:r>
            <a:r>
              <a:rPr lang="en-US" sz="2000"/>
              <a:t> </a:t>
            </a:r>
            <a:r>
              <a:rPr sz="2000"/>
              <a:t>ablated approaches on both datasets. </a:t>
            </a:r>
            <a:endParaRPr sz="2000"/>
          </a:p>
          <a:p>
            <a:r>
              <a:rPr sz="2000"/>
              <a:t>-Pre denotes the pre-trained approach. </a:t>
            </a:r>
            <a:endParaRPr sz="2000"/>
          </a:p>
          <a:p>
            <a:r>
              <a:rPr sz="2000"/>
              <a:t>w/o Dist denotes the elimination of distant</a:t>
            </a:r>
            <a:r>
              <a:rPr lang="en-US" sz="2000"/>
              <a:t> </a:t>
            </a:r>
            <a:r>
              <a:rPr sz="2000"/>
              <a:t>context.</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37" name="图片 136"/>
          <p:cNvPicPr/>
          <p:nvPr/>
        </p:nvPicPr>
        <p:blipFill>
          <a:blip r:embed="rId7"/>
          <a:stretch>
            <a:fillRect/>
          </a:stretch>
        </p:blipFill>
        <p:spPr>
          <a:xfrm>
            <a:off x="381000" y="1447800"/>
            <a:ext cx="11503025" cy="502158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01896" y="42671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7" name="文本框 16"/>
          <p:cNvSpPr txBox="1"/>
          <p:nvPr/>
        </p:nvSpPr>
        <p:spPr>
          <a:xfrm>
            <a:off x="635" y="1066800"/>
            <a:ext cx="12175490" cy="3228340"/>
          </a:xfrm>
          <a:prstGeom prst="rect">
            <a:avLst/>
          </a:prstGeom>
          <a:noFill/>
        </p:spPr>
        <p:txBody>
          <a:bodyPr wrap="square" rtlCol="0">
            <a:noAutofit/>
          </a:bodyPr>
          <a:p>
            <a:r>
              <a:rPr lang="en-US" altLang="zh-CN" sz="2000" b="1"/>
              <a:t>·SER (Static Emotion Recognition)</a:t>
            </a:r>
            <a:endParaRPr lang="en-US" altLang="zh-CN" sz="2000" b="1"/>
          </a:p>
          <a:p>
            <a:pPr indent="457200"/>
            <a:r>
              <a:rPr lang="en-US" altLang="zh-CN" sz="2000"/>
              <a:t>Many studies with focus on static emotion recognition, leverage past and future context to speculate the emotion of the existing target utterance in the textual or multi-modal scenario.</a:t>
            </a:r>
            <a:endParaRPr lang="en-US" altLang="zh-CN" sz="2000"/>
          </a:p>
          <a:p>
            <a:endParaRPr lang="en-US" altLang="zh-CN" sz="2000"/>
          </a:p>
          <a:p>
            <a:r>
              <a:rPr lang="en-US" altLang="zh-CN" sz="2000" b="1"/>
              <a:t>·RERC(</a:t>
            </a:r>
            <a:r>
              <a:rPr lang="en-US" altLang="zh-CN" sz="2000" b="1">
                <a:sym typeface="+mn-ea"/>
              </a:rPr>
              <a:t>Real-time Emotion Recognition in Conversations</a:t>
            </a:r>
            <a:r>
              <a:rPr lang="en-US" altLang="zh-CN" sz="2000" b="1"/>
              <a:t>)</a:t>
            </a:r>
            <a:endParaRPr lang="en-US" altLang="zh-CN" sz="2000" b="1"/>
          </a:p>
          <a:p>
            <a:pPr indent="457200"/>
            <a:r>
              <a:rPr lang="en-US" altLang="zh-CN" sz="2000"/>
              <a:t>Recently, textual and multi-modal approaches observe the practical applications of RERC, which only leverage the past context to detect the target utterance emotion.</a:t>
            </a:r>
            <a:endParaRPr lang="en-US" altLang="zh-CN" sz="2000"/>
          </a:p>
          <a:p>
            <a:endParaRPr lang="en-US" altLang="zh-CN" sz="2000"/>
          </a:p>
          <a:p>
            <a:r>
              <a:rPr lang="en-US" altLang="zh-CN" sz="2000" b="1"/>
              <a:t>·MREPC (Multi-modal Real-time Emotion Pre-recognition in Conversations)</a:t>
            </a:r>
            <a:endParaRPr lang="en-US" altLang="zh-CN" sz="2000" b="1"/>
          </a:p>
          <a:p>
            <a:pPr indent="457200"/>
            <a:r>
              <a:rPr lang="en-US" altLang="zh-CN" sz="2000"/>
              <a:t>The objective is to predict the emotion of a forthcoming target utterance that is highly likely to occur(lack the target utterance and can only depend on the historical context). </a:t>
            </a:r>
            <a:endParaRPr lang="en-US" altLang="zh-CN" sz="2000"/>
          </a:p>
        </p:txBody>
      </p:sp>
      <p:pic>
        <p:nvPicPr>
          <p:cNvPr id="100" name="图片 99"/>
          <p:cNvPicPr/>
          <p:nvPr/>
        </p:nvPicPr>
        <p:blipFill>
          <a:blip r:embed="rId7"/>
          <a:stretch>
            <a:fillRect/>
          </a:stretch>
        </p:blipFill>
        <p:spPr>
          <a:xfrm>
            <a:off x="755650" y="4724400"/>
            <a:ext cx="10584180" cy="2085975"/>
          </a:xfrm>
          <a:prstGeom prst="rect">
            <a:avLst/>
          </a:prstGeom>
          <a:noFill/>
          <a:ln w="9525">
            <a:noFill/>
          </a:ln>
        </p:spPr>
      </p:pic>
      <p:pic>
        <p:nvPicPr>
          <p:cNvPr id="19" name="图片 18"/>
          <p:cNvPicPr/>
          <p:nvPr>
            <p:custDataLst>
              <p:tags r:id="rId8"/>
            </p:custDataLst>
          </p:nvPr>
        </p:nvPicPr>
        <p:blipFill>
          <a:blip r:embed="rId9"/>
          <a:stretch>
            <a:fillRect/>
          </a:stretch>
        </p:blipFill>
        <p:spPr>
          <a:xfrm>
            <a:off x="7139940" y="4771390"/>
            <a:ext cx="4182745" cy="1027430"/>
          </a:xfrm>
          <a:prstGeom prst="rect">
            <a:avLst/>
          </a:prstGeom>
          <a:noFill/>
          <a:ln w="9525">
            <a:noFill/>
          </a:ln>
        </p:spPr>
      </p:pic>
      <p:pic>
        <p:nvPicPr>
          <p:cNvPr id="20" name="图片 19"/>
          <p:cNvPicPr/>
          <p:nvPr>
            <p:custDataLst>
              <p:tags r:id="rId10"/>
            </p:custDataLst>
          </p:nvPr>
        </p:nvPicPr>
        <p:blipFill>
          <a:blip r:embed="rId9"/>
          <a:stretch>
            <a:fillRect/>
          </a:stretch>
        </p:blipFill>
        <p:spPr>
          <a:xfrm>
            <a:off x="8153400" y="4876800"/>
            <a:ext cx="3917950" cy="10274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anim calcmode="lin" valueType="num">
                                      <p:cBhvr additive="base">
                                        <p:cTn id="7" dur="500"/>
                                        <p:tgtEl>
                                          <p:spTgt spid="17">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17">
                                            <p:txEl>
                                              <p:pRg st="6" end="6"/>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anim calcmode="lin" valueType="num">
                                      <p:cBhvr additive="base">
                                        <p:cTn id="11" dur="500"/>
                                        <p:tgtEl>
                                          <p:spTgt spid="17">
                                            <p:txEl>
                                              <p:pRg st="7" end="7"/>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01896" y="426719"/>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882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pic>
        <p:nvPicPr>
          <p:cNvPr id="102" name="图片 101"/>
          <p:cNvPicPr/>
          <p:nvPr/>
        </p:nvPicPr>
        <p:blipFill>
          <a:blip r:embed="rId7"/>
          <a:stretch>
            <a:fillRect/>
          </a:stretch>
        </p:blipFill>
        <p:spPr>
          <a:xfrm>
            <a:off x="83820" y="2590800"/>
            <a:ext cx="11935460" cy="4167505"/>
          </a:xfrm>
          <a:prstGeom prst="rect">
            <a:avLst/>
          </a:prstGeom>
          <a:noFill/>
          <a:ln w="9525">
            <a:noFill/>
          </a:ln>
        </p:spPr>
      </p:pic>
      <p:sp>
        <p:nvSpPr>
          <p:cNvPr id="20" name="文本框 19"/>
          <p:cNvSpPr txBox="1"/>
          <p:nvPr>
            <p:custDataLst>
              <p:tags r:id="rId8"/>
            </p:custDataLst>
          </p:nvPr>
        </p:nvSpPr>
        <p:spPr>
          <a:xfrm>
            <a:off x="0" y="1228725"/>
            <a:ext cx="12191365" cy="1355725"/>
          </a:xfrm>
          <a:prstGeom prst="rect">
            <a:avLst/>
          </a:prstGeom>
          <a:noFill/>
        </p:spPr>
        <p:txBody>
          <a:bodyPr wrap="square" rtlCol="0">
            <a:noAutofit/>
          </a:bodyPr>
          <a:p>
            <a:pPr indent="457200"/>
            <a:r>
              <a:rPr lang="en-US" altLang="zh-CN" sz="2000"/>
              <a:t>It’s difficult to speculate the emotion of the target utterance, due to the fact that the target utterance is not existing and the historical context can not provide adequate clues for emotion pre-recognition.</a:t>
            </a:r>
            <a:endParaRPr lang="en-US" altLang="zh-CN" sz="2000"/>
          </a:p>
          <a:p>
            <a:pPr indent="457200"/>
            <a:r>
              <a:rPr lang="en-US" altLang="zh-CN" sz="2000"/>
              <a:t>While, a complete conversation though unlabelled in Figure 1(b) may greatly supply the empathic information for (a).</a:t>
            </a:r>
            <a:endParaRPr lang="en-US" altLang="zh-CN"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a:latin typeface="Times New Roman" panose="02020603050405020304"/>
              <a:cs typeface="Times New Roman" panose="02020603050405020304"/>
            </a:endParaRPr>
          </a:p>
        </p:txBody>
      </p:sp>
      <p:pic>
        <p:nvPicPr>
          <p:cNvPr id="103" name="图片 102"/>
          <p:cNvPicPr/>
          <p:nvPr/>
        </p:nvPicPr>
        <p:blipFill>
          <a:blip r:embed="rId7"/>
          <a:stretch>
            <a:fillRect/>
          </a:stretch>
        </p:blipFill>
        <p:spPr>
          <a:xfrm>
            <a:off x="76200" y="1219200"/>
            <a:ext cx="11834495" cy="557403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descr=")1UMLQ7[OM]SNJG]N}J%8VU"/>
          <p:cNvPicPr>
            <a:picLocks noChangeAspect="1"/>
          </p:cNvPicPr>
          <p:nvPr>
            <p:custDataLst>
              <p:tags r:id="rId7"/>
            </p:custDataLst>
          </p:nvPr>
        </p:nvPicPr>
        <p:blipFill>
          <a:blip r:embed="rId8"/>
          <a:stretch>
            <a:fillRect/>
          </a:stretch>
        </p:blipFill>
        <p:spPr>
          <a:xfrm>
            <a:off x="2971800" y="1285875"/>
            <a:ext cx="7144385" cy="5473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05" name="图片 104"/>
          <p:cNvPicPr/>
          <p:nvPr/>
        </p:nvPicPr>
        <p:blipFill>
          <a:blip r:embed="rId7"/>
          <a:stretch>
            <a:fillRect/>
          </a:stretch>
        </p:blipFill>
        <p:spPr>
          <a:xfrm>
            <a:off x="8407400" y="1049655"/>
            <a:ext cx="3681730" cy="1934210"/>
          </a:xfrm>
          <a:prstGeom prst="rect">
            <a:avLst/>
          </a:prstGeom>
          <a:noFill/>
          <a:ln w="9525">
            <a:noFill/>
          </a:ln>
        </p:spPr>
      </p:pic>
      <p:pic>
        <p:nvPicPr>
          <p:cNvPr id="106" name="图片 105"/>
          <p:cNvPicPr/>
          <p:nvPr/>
        </p:nvPicPr>
        <p:blipFill>
          <a:blip r:embed="rId8"/>
          <a:stretch>
            <a:fillRect/>
          </a:stretch>
        </p:blipFill>
        <p:spPr>
          <a:xfrm>
            <a:off x="3810000" y="3200400"/>
            <a:ext cx="8429625" cy="3547745"/>
          </a:xfrm>
          <a:prstGeom prst="rect">
            <a:avLst/>
          </a:prstGeom>
          <a:noFill/>
          <a:ln w="9525">
            <a:noFill/>
          </a:ln>
        </p:spPr>
      </p:pic>
      <p:pic>
        <p:nvPicPr>
          <p:cNvPr id="107" name="图片 106"/>
          <p:cNvPicPr/>
          <p:nvPr/>
        </p:nvPicPr>
        <p:blipFill>
          <a:blip r:embed="rId9"/>
          <a:stretch>
            <a:fillRect/>
          </a:stretch>
        </p:blipFill>
        <p:spPr>
          <a:xfrm>
            <a:off x="3810000" y="3276600"/>
            <a:ext cx="3877310" cy="1637030"/>
          </a:xfrm>
          <a:prstGeom prst="rect">
            <a:avLst/>
          </a:prstGeom>
          <a:noFill/>
          <a:ln w="9525">
            <a:noFill/>
          </a:ln>
        </p:spPr>
      </p:pic>
      <p:pic>
        <p:nvPicPr>
          <p:cNvPr id="18" name="图片 17"/>
          <p:cNvPicPr/>
          <p:nvPr/>
        </p:nvPicPr>
        <p:blipFill>
          <a:blip r:embed="rId9"/>
          <a:stretch>
            <a:fillRect/>
          </a:stretch>
        </p:blipFill>
        <p:spPr>
          <a:xfrm>
            <a:off x="12055475" y="4876800"/>
            <a:ext cx="474345" cy="1985010"/>
          </a:xfrm>
          <a:prstGeom prst="rect">
            <a:avLst/>
          </a:prstGeom>
          <a:noFill/>
          <a:ln w="9525">
            <a:noFill/>
          </a:ln>
        </p:spPr>
      </p:pic>
      <p:pic>
        <p:nvPicPr>
          <p:cNvPr id="101" name="图片 100"/>
          <p:cNvPicPr/>
          <p:nvPr/>
        </p:nvPicPr>
        <p:blipFill>
          <a:blip r:embed="rId10"/>
          <a:stretch>
            <a:fillRect/>
          </a:stretch>
        </p:blipFill>
        <p:spPr>
          <a:xfrm>
            <a:off x="0" y="1852295"/>
            <a:ext cx="7579360" cy="1725295"/>
          </a:xfrm>
          <a:prstGeom prst="rect">
            <a:avLst/>
          </a:prstGeom>
          <a:noFill/>
          <a:ln w="9525">
            <a:noFill/>
          </a:ln>
        </p:spPr>
      </p:pic>
      <p:pic>
        <p:nvPicPr>
          <p:cNvPr id="19" name="图片 18"/>
          <p:cNvPicPr/>
          <p:nvPr>
            <p:custDataLst>
              <p:tags r:id="rId11"/>
            </p:custDataLst>
          </p:nvPr>
        </p:nvPicPr>
        <p:blipFill>
          <a:blip r:embed="rId9"/>
          <a:stretch>
            <a:fillRect/>
          </a:stretch>
        </p:blipFill>
        <p:spPr>
          <a:xfrm>
            <a:off x="12182475" y="1676400"/>
            <a:ext cx="474345" cy="198501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15" name="图片 114"/>
          <p:cNvPicPr/>
          <p:nvPr/>
        </p:nvPicPr>
        <p:blipFill>
          <a:blip r:embed="rId7"/>
          <a:stretch>
            <a:fillRect/>
          </a:stretch>
        </p:blipFill>
        <p:spPr>
          <a:xfrm>
            <a:off x="8852535" y="1828800"/>
            <a:ext cx="2171700" cy="476250"/>
          </a:xfrm>
          <a:prstGeom prst="rect">
            <a:avLst/>
          </a:prstGeom>
          <a:noFill/>
          <a:ln w="9525">
            <a:noFill/>
          </a:ln>
        </p:spPr>
      </p:pic>
      <p:pic>
        <p:nvPicPr>
          <p:cNvPr id="102" name="图片 101"/>
          <p:cNvPicPr/>
          <p:nvPr/>
        </p:nvPicPr>
        <p:blipFill>
          <a:blip r:embed="rId8"/>
          <a:stretch>
            <a:fillRect/>
          </a:stretch>
        </p:blipFill>
        <p:spPr>
          <a:xfrm>
            <a:off x="304800" y="1336040"/>
            <a:ext cx="7626985" cy="2149475"/>
          </a:xfrm>
          <a:prstGeom prst="rect">
            <a:avLst/>
          </a:prstGeom>
          <a:noFill/>
          <a:ln w="9525">
            <a:noFill/>
          </a:ln>
        </p:spPr>
      </p:pic>
      <p:pic>
        <p:nvPicPr>
          <p:cNvPr id="103" name="图片 102"/>
          <p:cNvPicPr/>
          <p:nvPr/>
        </p:nvPicPr>
        <p:blipFill>
          <a:blip r:embed="rId9"/>
          <a:stretch>
            <a:fillRect/>
          </a:stretch>
        </p:blipFill>
        <p:spPr>
          <a:xfrm>
            <a:off x="6052820" y="3651885"/>
            <a:ext cx="6139180" cy="321246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7" name="图片 16" descr="T_XP38}KLB]ID(I`XIB0RCS"/>
          <p:cNvPicPr>
            <a:picLocks noChangeAspect="1"/>
          </p:cNvPicPr>
          <p:nvPr>
            <p:custDataLst>
              <p:tags r:id="rId7"/>
            </p:custDataLst>
          </p:nvPr>
        </p:nvPicPr>
        <p:blipFill>
          <a:blip r:embed="rId8"/>
          <a:stretch>
            <a:fillRect/>
          </a:stretch>
        </p:blipFill>
        <p:spPr>
          <a:xfrm>
            <a:off x="1600200" y="1828800"/>
            <a:ext cx="8791575" cy="2447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ctr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5017008" y="531876"/>
            <a:ext cx="2152650" cy="1040130"/>
            <a:chOff x="5017008" y="531876"/>
            <a:chExt cx="2152650" cy="1040130"/>
          </a:xfrm>
        </p:grpSpPr>
        <p:sp>
          <p:nvSpPr>
            <p:cNvPr id="14" name="object 14"/>
            <p:cNvSpPr/>
            <p:nvPr/>
          </p:nvSpPr>
          <p:spPr>
            <a:xfrm>
              <a:off x="5310825" y="1150592"/>
              <a:ext cx="1561971"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5017008" y="531876"/>
              <a:ext cx="2152649"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5321046" y="682497"/>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Method</a:t>
            </a:r>
            <a:endParaRPr sz="3600">
              <a:latin typeface="Times New Roman" panose="02020603050405020304"/>
              <a:cs typeface="Times New Roman" panose="02020603050405020304"/>
            </a:endParaRPr>
          </a:p>
        </p:txBody>
      </p:sp>
      <p:pic>
        <p:nvPicPr>
          <p:cNvPr id="124" name="图片 123"/>
          <p:cNvPicPr/>
          <p:nvPr/>
        </p:nvPicPr>
        <p:blipFill>
          <a:blip r:embed="rId7"/>
          <a:stretch>
            <a:fillRect/>
          </a:stretch>
        </p:blipFill>
        <p:spPr>
          <a:xfrm>
            <a:off x="7663180" y="3276600"/>
            <a:ext cx="4549140" cy="3583305"/>
          </a:xfrm>
          <a:prstGeom prst="rect">
            <a:avLst/>
          </a:prstGeom>
          <a:noFill/>
          <a:ln w="9525">
            <a:noFill/>
          </a:ln>
        </p:spPr>
      </p:pic>
      <p:pic>
        <p:nvPicPr>
          <p:cNvPr id="110" name="图片 109"/>
          <p:cNvPicPr/>
          <p:nvPr/>
        </p:nvPicPr>
        <p:blipFill>
          <a:blip r:embed="rId8"/>
          <a:stretch>
            <a:fillRect/>
          </a:stretch>
        </p:blipFill>
        <p:spPr>
          <a:xfrm>
            <a:off x="62230" y="1381125"/>
            <a:ext cx="8021320" cy="392049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COMMONDATA" val="eyJoZGlkIjoiMDljYzUzMWQ4OWI0YzBkYjYzMDRhZTY5ZjZkYmFmYTgifQ=="/>
  <p:tag name="commondata" val="eyJoZGlkIjoiM2IxYjZlOTljOWQ1ZGZmNmM0MTA5MTQwMDU0N2IzYm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4752</Words>
  <Application>WPS 演示</Application>
  <PresentationFormat>On-screen Show (4:3)</PresentationFormat>
  <Paragraphs>223</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Office Theme</vt:lpstr>
      <vt:lpstr>PowerPoint 演示文稿</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张婷婷</cp:lastModifiedBy>
  <cp:revision>23</cp:revision>
  <dcterms:created xsi:type="dcterms:W3CDTF">2023-09-17T03:47:00Z</dcterms:created>
  <dcterms:modified xsi:type="dcterms:W3CDTF">2023-12-06T13:56:05Z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2023-09-01T16:00:00Z</vt:filetime>
  </property>
  <property fmtid="{D5CDD505-2E9C-101B-9397-08002B2CF9AE}" pid="3" name="Creator">
    <vt:lpwstr>Microsoft? PowerPoint? 2016</vt:lpwstr>
  </property>
  <property fmtid="{D5CDD505-2E9C-101B-9397-08002B2CF9AE}" pid="4" name="LastSaved">
    <vt:filetime>2023-09-22T16:00:00Z</vt:filetime>
  </property>
  <property fmtid="{D5CDD505-2E9C-101B-9397-08002B2CF9AE}" pid="5" name="ICV">
    <vt:lpwstr>B57A954737B34707B8BBB756EEE30DB3_13</vt:lpwstr>
  </property>
  <property fmtid="{D5CDD505-2E9C-101B-9397-08002B2CF9AE}" pid="6" name="KSOProductBuildVer">
    <vt:lpwstr>2052-12.1.0.15990</vt:lpwstr>
  </property>
</Properties>
</file>